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9" r:id="rId6"/>
    <p:sldId id="265" r:id="rId7"/>
    <p:sldId id="260" r:id="rId8"/>
    <p:sldId id="261" r:id="rId9"/>
    <p:sldId id="267" r:id="rId10"/>
    <p:sldId id="262" r:id="rId11"/>
    <p:sldId id="258" r:id="rId12"/>
    <p:sldId id="26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34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7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58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4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1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3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4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0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1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5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4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BB3F-0624-45E4-A7BC-42EF465F23CE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AC7A-594C-4388-92E0-D37B9386B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9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物理實驗</a:t>
            </a:r>
            <a:r>
              <a:rPr lang="en-US" altLang="zh-TW" dirty="0" smtClean="0"/>
              <a:t>(I)</a:t>
            </a:r>
            <a:br>
              <a:rPr lang="en-US" altLang="zh-TW" dirty="0" smtClean="0"/>
            </a:br>
            <a:r>
              <a:rPr lang="zh-TW" altLang="en-US" sz="4400" dirty="0" smtClean="0"/>
              <a:t>課程說</a:t>
            </a:r>
            <a:r>
              <a:rPr lang="zh-TW" altLang="en-US" sz="4400" dirty="0"/>
              <a:t>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35324"/>
            <a:ext cx="9144000" cy="1655762"/>
          </a:xfrm>
        </p:spPr>
        <p:txBody>
          <a:bodyPr/>
          <a:lstStyle/>
          <a:p>
            <a:r>
              <a:rPr lang="zh-TW" altLang="en-US" dirty="0" smtClean="0"/>
              <a:t>羅光耀 </a:t>
            </a:r>
            <a:r>
              <a:rPr lang="en-US" altLang="zh-TW" dirty="0" smtClean="0"/>
              <a:t>(A)</a:t>
            </a:r>
            <a:r>
              <a:rPr lang="zh-TW" altLang="en-US" dirty="0" smtClean="0"/>
              <a:t> 蘇漢宗 </a:t>
            </a:r>
            <a:r>
              <a:rPr lang="en-US" altLang="zh-TW" dirty="0" smtClean="0"/>
              <a:t>(B)</a:t>
            </a:r>
          </a:p>
          <a:p>
            <a:r>
              <a:rPr lang="zh-TW" altLang="en-US" dirty="0" smtClean="0"/>
              <a:t>陳思親 助教 </a:t>
            </a:r>
            <a:endParaRPr lang="en-US" altLang="zh-TW" dirty="0" smtClean="0"/>
          </a:p>
          <a:p>
            <a:r>
              <a:rPr lang="zh-TW" altLang="en-US" dirty="0" smtClean="0"/>
              <a:t>林泰岑 先生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29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268604"/>
            <a:ext cx="11353801" cy="51165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9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(11/6,8)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      </a:t>
            </a:r>
            <a:r>
              <a:rPr lang="zh-TW" altLang="zh-TW" dirty="0" smtClean="0"/>
              <a:t>二進位</a:t>
            </a:r>
            <a:r>
              <a:rPr lang="zh-TW" altLang="zh-TW" dirty="0"/>
              <a:t>與十進位</a:t>
            </a:r>
            <a:r>
              <a:rPr lang="en-US" altLang="zh-TW" dirty="0"/>
              <a:t> </a:t>
            </a:r>
            <a:r>
              <a:rPr lang="en-US" altLang="zh-TW" dirty="0" smtClean="0"/>
              <a:t>Multisim</a:t>
            </a:r>
            <a:r>
              <a:rPr lang="zh-TW" altLang="zh-TW" dirty="0" smtClean="0"/>
              <a:t>，  </a:t>
            </a:r>
            <a:r>
              <a:rPr lang="zh-TW" altLang="zh-TW" dirty="0"/>
              <a:t>邏輯閘</a:t>
            </a:r>
            <a:r>
              <a:rPr lang="zh-TW" altLang="zh-TW" dirty="0" smtClean="0"/>
              <a:t>實驗</a:t>
            </a:r>
            <a:r>
              <a:rPr lang="zh-TW" altLang="en-US" dirty="0" smtClean="0"/>
              <a:t>及</a:t>
            </a:r>
            <a:r>
              <a:rPr lang="en-US" altLang="zh-TW" dirty="0" smtClean="0"/>
              <a:t>Multisim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10 </a:t>
            </a:r>
            <a:r>
              <a:rPr lang="en-US" altLang="zh-TW" b="1" dirty="0">
                <a:solidFill>
                  <a:srgbClr val="FF0000"/>
                </a:solidFill>
              </a:rPr>
              <a:t>(11/13,15) 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加法器</a:t>
            </a:r>
            <a:r>
              <a:rPr lang="zh-TW" altLang="zh-TW" dirty="0"/>
              <a:t>與</a:t>
            </a:r>
            <a:r>
              <a:rPr lang="en-US" altLang="zh-TW" dirty="0"/>
              <a:t> Multi-Sim</a:t>
            </a:r>
            <a:r>
              <a:rPr lang="zh-TW" altLang="zh-TW" dirty="0"/>
              <a:t>分析 示範題</a:t>
            </a:r>
            <a:r>
              <a:rPr lang="en-US" altLang="zh-TW" dirty="0"/>
              <a:t>(</a:t>
            </a:r>
            <a:r>
              <a:rPr lang="zh-TW" altLang="zh-TW" dirty="0"/>
              <a:t>講義</a:t>
            </a:r>
            <a:r>
              <a:rPr lang="en-US" altLang="zh-TW" dirty="0"/>
              <a:t>) Boolean logical Multi-Sim</a:t>
            </a:r>
            <a:r>
              <a:rPr lang="zh-TW" altLang="zh-TW" dirty="0" smtClean="0"/>
              <a:t>分析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11 </a:t>
            </a:r>
            <a:r>
              <a:rPr lang="en-US" altLang="zh-TW" b="1" dirty="0">
                <a:solidFill>
                  <a:srgbClr val="FF0000"/>
                </a:solidFill>
              </a:rPr>
              <a:t>(11/20,22)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Boolean </a:t>
            </a:r>
            <a:r>
              <a:rPr lang="en-US" altLang="zh-TW" dirty="0"/>
              <a:t>logical Multi-Sim</a:t>
            </a:r>
            <a:r>
              <a:rPr lang="zh-TW" altLang="zh-TW" dirty="0"/>
              <a:t>分析</a:t>
            </a: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 </a:t>
            </a:r>
            <a:r>
              <a:rPr lang="zh-TW" altLang="zh-TW" dirty="0"/>
              <a:t>示範題</a:t>
            </a:r>
            <a:r>
              <a:rPr lang="en-US" altLang="zh-TW" dirty="0"/>
              <a:t>(</a:t>
            </a:r>
            <a:r>
              <a:rPr lang="zh-TW" altLang="zh-TW" dirty="0"/>
              <a:t>講義</a:t>
            </a:r>
            <a:r>
              <a:rPr lang="en-US" altLang="zh-TW" dirty="0" smtClean="0"/>
              <a:t>)                        </a:t>
            </a:r>
            <a:r>
              <a:rPr lang="zh-TW" altLang="en-US" dirty="0" smtClean="0">
                <a:solidFill>
                  <a:srgbClr val="00B0F0"/>
                </a:solidFill>
              </a:rPr>
              <a:t>加</a:t>
            </a:r>
            <a:r>
              <a:rPr lang="zh-TW" altLang="en-US" dirty="0">
                <a:solidFill>
                  <a:srgbClr val="00B0F0"/>
                </a:solidFill>
              </a:rPr>
              <a:t>分題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</a:rPr>
              <a:t>                 實驗</a:t>
            </a:r>
            <a:r>
              <a:rPr lang="zh-TW" altLang="en-US" dirty="0">
                <a:solidFill>
                  <a:srgbClr val="7030A0"/>
                </a:solidFill>
              </a:rPr>
              <a:t>報告  </a:t>
            </a:r>
            <a:r>
              <a:rPr lang="en-US" altLang="zh-TW" dirty="0">
                <a:solidFill>
                  <a:srgbClr val="7030A0"/>
                </a:solidFill>
              </a:rPr>
              <a:t>3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12 </a:t>
            </a:r>
            <a:r>
              <a:rPr lang="en-US" altLang="zh-TW" b="1" dirty="0">
                <a:solidFill>
                  <a:srgbClr val="FF0000"/>
                </a:solidFill>
              </a:rPr>
              <a:t>(11/27,29)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正反</a:t>
            </a:r>
            <a:r>
              <a:rPr lang="zh-TW" altLang="zh-TW" dirty="0"/>
              <a:t>器 及邏輯分析儀之使用， </a:t>
            </a:r>
            <a:r>
              <a:rPr lang="en-US" altLang="zh-TW" dirty="0"/>
              <a:t>Multi-Sim</a:t>
            </a:r>
            <a:r>
              <a:rPr lang="zh-TW" altLang="zh-TW" dirty="0" smtClean="0"/>
              <a:t>分析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13 </a:t>
            </a:r>
            <a:r>
              <a:rPr lang="en-US" altLang="zh-TW" b="1" dirty="0">
                <a:solidFill>
                  <a:srgbClr val="FF0000"/>
                </a:solidFill>
              </a:rPr>
              <a:t>(12/4,6)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計數器 </a:t>
            </a:r>
            <a:r>
              <a:rPr lang="zh-TW" altLang="zh-TW" dirty="0"/>
              <a:t>及邏輯分析儀之使用， </a:t>
            </a:r>
            <a:r>
              <a:rPr lang="en-US" altLang="zh-TW" dirty="0"/>
              <a:t>Multi-Sim</a:t>
            </a:r>
            <a:r>
              <a:rPr lang="zh-TW" altLang="zh-TW" dirty="0" smtClean="0"/>
              <a:t>分析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14 </a:t>
            </a:r>
            <a:r>
              <a:rPr lang="en-US" altLang="zh-TW" b="1" dirty="0">
                <a:solidFill>
                  <a:srgbClr val="FF0000"/>
                </a:solidFill>
              </a:rPr>
              <a:t>(12/11,13)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555</a:t>
            </a:r>
            <a:r>
              <a:rPr lang="zh-TW" altLang="zh-TW" dirty="0"/>
              <a:t>計時器及邏輯分析儀之使用，</a:t>
            </a:r>
            <a:r>
              <a:rPr lang="en-US" altLang="zh-TW" dirty="0"/>
              <a:t> Multi-Sim</a:t>
            </a:r>
            <a:r>
              <a:rPr lang="zh-TW" altLang="zh-TW" dirty="0" smtClean="0"/>
              <a:t>分析</a:t>
            </a:r>
            <a:r>
              <a:rPr lang="en-US" altLang="zh-TW" dirty="0" smtClean="0"/>
              <a:t>                   </a:t>
            </a:r>
            <a:r>
              <a:rPr lang="zh-TW" altLang="en-US" dirty="0" smtClean="0">
                <a:solidFill>
                  <a:srgbClr val="00B0F0"/>
                </a:solidFill>
              </a:rPr>
              <a:t>加</a:t>
            </a:r>
            <a:r>
              <a:rPr lang="zh-TW" altLang="en-US" dirty="0">
                <a:solidFill>
                  <a:srgbClr val="00B0F0"/>
                </a:solidFill>
              </a:rPr>
              <a:t>分題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</a:t>
            </a:r>
            <a:r>
              <a:rPr lang="zh-TW" altLang="en-US" dirty="0" smtClean="0">
                <a:solidFill>
                  <a:srgbClr val="7030A0"/>
                </a:solidFill>
              </a:rPr>
              <a:t>實驗報告  </a:t>
            </a:r>
            <a:r>
              <a:rPr lang="en-US" altLang="zh-TW" dirty="0" smtClean="0">
                <a:solidFill>
                  <a:srgbClr val="7030A0"/>
                </a:solidFill>
              </a:rPr>
              <a:t>4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Week 15 </a:t>
            </a:r>
            <a:r>
              <a:rPr lang="en-US" altLang="zh-TW" b="1" dirty="0">
                <a:solidFill>
                  <a:srgbClr val="FF0000"/>
                </a:solidFill>
              </a:rPr>
              <a:t>(12/18,20</a:t>
            </a:r>
            <a:r>
              <a:rPr lang="en-US" altLang="zh-TW" b="1" dirty="0" smtClean="0">
                <a:solidFill>
                  <a:srgbClr val="FF0000"/>
                </a:solidFill>
              </a:rPr>
              <a:t>)  Week 16 (</a:t>
            </a:r>
            <a:r>
              <a:rPr lang="en-US" altLang="zh-TW" b="1" dirty="0">
                <a:solidFill>
                  <a:srgbClr val="FF0000"/>
                </a:solidFill>
              </a:rPr>
              <a:t>12/25,27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     D/A   </a:t>
            </a:r>
            <a:r>
              <a:rPr lang="en-US" altLang="zh-TW" dirty="0"/>
              <a:t>A/D </a:t>
            </a:r>
            <a:r>
              <a:rPr lang="zh-TW" altLang="zh-TW" dirty="0"/>
              <a:t>及</a:t>
            </a:r>
            <a:r>
              <a:rPr lang="en-US" altLang="zh-TW" dirty="0"/>
              <a:t> D/A </a:t>
            </a:r>
            <a:r>
              <a:rPr lang="zh-TW" altLang="zh-TW" dirty="0"/>
              <a:t>在聲音處理之實踐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1516524" y="5739706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期末實驗報告  </a:t>
            </a:r>
            <a:r>
              <a:rPr lang="en-US" altLang="zh-TW" b="1" dirty="0">
                <a:solidFill>
                  <a:srgbClr val="7030A0"/>
                </a:solidFill>
              </a:rPr>
              <a:t>5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A/D  D/A convertor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0" y="1450470"/>
            <a:ext cx="2714537" cy="29146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92" y="1825177"/>
            <a:ext cx="2495379" cy="1583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02" y="2343335"/>
            <a:ext cx="2670560" cy="1927255"/>
          </a:xfrm>
          <a:prstGeom prst="rect">
            <a:avLst/>
          </a:prstGeom>
        </p:spPr>
      </p:pic>
      <p:pic>
        <p:nvPicPr>
          <p:cNvPr id="1026" name="Picture 2" descr="ãææ©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08" y="1641447"/>
            <a:ext cx="1762541" cy="19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/A convert audio waveform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99" y="417213"/>
            <a:ext cx="2133065" cy="31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åå­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104" y="111907"/>
            <a:ext cx="2238599" cy="22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882" y="4200899"/>
            <a:ext cx="5066271" cy="24992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82" y="4062425"/>
            <a:ext cx="3536841" cy="2798148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 flipV="1">
            <a:off x="1153655" y="2449003"/>
            <a:ext cx="338737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flipV="1">
            <a:off x="3858454" y="2403284"/>
            <a:ext cx="338737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flipV="1">
            <a:off x="6448882" y="2380424"/>
            <a:ext cx="315532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flipV="1">
            <a:off x="8877095" y="2343335"/>
            <a:ext cx="338737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3722851" y="3666501"/>
            <a:ext cx="258417" cy="748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377070" y="5450501"/>
            <a:ext cx="865083" cy="27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10800000">
            <a:off x="7168660" y="3593757"/>
            <a:ext cx="293005" cy="82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192452" y="614103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評分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預習考 </a:t>
            </a:r>
            <a:r>
              <a:rPr lang="en-US" altLang="zh-TW" dirty="0" smtClean="0"/>
              <a:t>(20 points):</a:t>
            </a:r>
            <a:r>
              <a:rPr lang="zh-TW" altLang="en-US" dirty="0" smtClean="0"/>
              <a:t>類比電路；共</a:t>
            </a:r>
            <a:r>
              <a:rPr lang="zh-TW" altLang="en-US" dirty="0"/>
              <a:t>四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r>
              <a:rPr lang="zh-TW" altLang="en-US" dirty="0" smtClean="0"/>
              <a:t>實驗報告 </a:t>
            </a:r>
            <a:r>
              <a:rPr lang="en-US" altLang="zh-TW" dirty="0" smtClean="0"/>
              <a:t>(60 points):</a:t>
            </a:r>
            <a:r>
              <a:rPr lang="zh-TW" altLang="en-US" dirty="0" smtClean="0"/>
              <a:t>共五次，含一份期末報告</a:t>
            </a:r>
            <a:endParaRPr lang="en-US" altLang="zh-TW" dirty="0" smtClean="0"/>
          </a:p>
          <a:p>
            <a:r>
              <a:rPr lang="zh-TW" altLang="en-US" dirty="0" smtClean="0"/>
              <a:t>課程參與 </a:t>
            </a:r>
            <a:r>
              <a:rPr lang="en-US" altLang="zh-TW" dirty="0" smtClean="0"/>
              <a:t>(10 points):</a:t>
            </a:r>
            <a:r>
              <a:rPr lang="zh-TW" altLang="en-US" dirty="0" smtClean="0"/>
              <a:t>準時與否及實驗態度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加分項目</a:t>
            </a:r>
            <a:r>
              <a:rPr lang="en-US" altLang="zh-TW" dirty="0" smtClean="0"/>
              <a:t>(20 points):</a:t>
            </a:r>
            <a:r>
              <a:rPr lang="zh-TW" altLang="en-US" dirty="0" smtClean="0"/>
              <a:t>在每回報告中增加延伸題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類比與數位電子學基礎理論與實作</a:t>
            </a:r>
            <a:endParaRPr lang="en-US" altLang="zh-TW" dirty="0" smtClean="0"/>
          </a:p>
          <a:p>
            <a:r>
              <a:rPr lang="zh-TW" altLang="en-US" dirty="0" smtClean="0"/>
              <a:t>透過課程實作，了解力學震盪與傅立葉分析之內涵</a:t>
            </a:r>
            <a:endParaRPr lang="en-US" altLang="zh-TW" dirty="0" smtClean="0"/>
          </a:p>
          <a:p>
            <a:r>
              <a:rPr lang="zh-TW" altLang="en-US" dirty="0" smtClean="0"/>
              <a:t>熟悉軟體 </a:t>
            </a:r>
            <a:r>
              <a:rPr lang="en-US" altLang="zh-TW" dirty="0" smtClean="0"/>
              <a:t>Multisim</a:t>
            </a:r>
            <a:r>
              <a:rPr lang="zh-TW" altLang="en-US" dirty="0" smtClean="0"/>
              <a:t>與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之使用</a:t>
            </a:r>
            <a:endParaRPr lang="en-US" altLang="zh-TW" dirty="0" smtClean="0"/>
          </a:p>
          <a:p>
            <a:r>
              <a:rPr lang="zh-TW" altLang="en-US" dirty="0" smtClean="0"/>
              <a:t>熟悉頻譜分析儀與邏輯分析儀等儀器之應用</a:t>
            </a:r>
            <a:endParaRPr lang="en-US" altLang="zh-TW" dirty="0" smtClean="0"/>
          </a:p>
          <a:p>
            <a:r>
              <a:rPr lang="zh-TW" altLang="en-US" dirty="0" smtClean="0"/>
              <a:t>透過聲頻分析，深入了解類比與數位系統之整合運用</a:t>
            </a:r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/>
              <a:t>實務</a:t>
            </a:r>
            <a:r>
              <a:rPr lang="zh-TW" altLang="en-US" dirty="0" smtClean="0"/>
              <a:t>體驗，增加學習樂趣</a:t>
            </a:r>
            <a:endParaRPr lang="en-US" altLang="zh-TW" dirty="0" smtClean="0"/>
          </a:p>
          <a:p>
            <a:r>
              <a:rPr lang="zh-TW" altLang="en-US" dirty="0" smtClean="0"/>
              <a:t>強化自我學習能</a:t>
            </a:r>
            <a:r>
              <a:rPr lang="zh-TW" altLang="en-US" dirty="0"/>
              <a:t>力</a:t>
            </a:r>
          </a:p>
        </p:txBody>
      </p:sp>
    </p:spTree>
    <p:extLst>
      <p:ext uri="{BB962C8B-B14F-4D97-AF65-F5344CB8AC3E}">
        <p14:creationId xmlns:p14="http://schemas.microsoft.com/office/powerpoint/2010/main" val="4030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1" y="1623701"/>
            <a:ext cx="7648485" cy="493092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657741" y="589659"/>
            <a:ext cx="710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物理現象觀察與分析       現代科技實踐與體驗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64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æ¸ä½é»è·¯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4" y="4499811"/>
            <a:ext cx="3793726" cy="20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é¡æ¯é»è·¯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92505"/>
            <a:ext cx="3154409" cy="17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é¡æ¯é»è·¯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2" y="2295379"/>
            <a:ext cx="2419118" cy="19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ãé»å°¼éçª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8" y="299702"/>
            <a:ext cx="2418559" cy="21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 flipH="1">
            <a:off x="5005137" y="192505"/>
            <a:ext cx="24063" cy="66654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ãé³é »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8" y="2755767"/>
            <a:ext cx="3100523" cy="17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ãåç«è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64" y="5085535"/>
            <a:ext cx="3056755" cy="15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ãåæ¨£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86" y="2630844"/>
            <a:ext cx="2326914" cy="17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ãæ¿¾æ³¢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98" y="5085535"/>
            <a:ext cx="2357135" cy="16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537284" y="23822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類比</a:t>
            </a:r>
            <a:r>
              <a:rPr lang="zh-TW" altLang="en-US" dirty="0"/>
              <a:t>電路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02280" y="40130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數位電路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39664" y="312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力學震盪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70564" y="2436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聲音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81551" y="336668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類比轉數位</a:t>
            </a:r>
            <a:endParaRPr lang="en-US" altLang="zh-TW" b="1" i="1" dirty="0" smtClean="0">
              <a:solidFill>
                <a:srgbClr val="FF0000"/>
              </a:solidFill>
            </a:endParaRPr>
          </a:p>
          <a:p>
            <a:r>
              <a:rPr lang="zh-TW" altLang="en-US" b="1" i="1" dirty="0" smtClean="0">
                <a:solidFill>
                  <a:srgbClr val="FF0000"/>
                </a:solidFill>
              </a:rPr>
              <a:t>取</a:t>
            </a:r>
            <a:r>
              <a:rPr lang="zh-TW" altLang="en-US" b="1" i="1" dirty="0">
                <a:solidFill>
                  <a:srgbClr val="FF0000"/>
                </a:solidFill>
              </a:rPr>
              <a:t>樣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302143" y="47724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傅立葉級數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602579" y="57510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濾波器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pic>
        <p:nvPicPr>
          <p:cNvPr id="3090" name="Picture 18" descr="ãresonance oscillatorãçåçæå°çµæ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43" y="142515"/>
            <a:ext cx="1642044" cy="14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ãresonance oscillatorãçåçæå°çµæ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60" y="1558328"/>
            <a:ext cx="3056021" cy="9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8381551" y="10757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共振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4" y="932117"/>
            <a:ext cx="2895108" cy="28812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6" y="3934325"/>
            <a:ext cx="3591364" cy="2736787"/>
          </a:xfrm>
          <a:prstGeom prst="rect">
            <a:avLst/>
          </a:prstGeom>
        </p:spPr>
      </p:pic>
      <p:pic>
        <p:nvPicPr>
          <p:cNvPr id="2050" name="Picture 2" descr="https://www.gwinstek.com/upload/website/product/normal/01_MSO-2104E_LA_display_18030116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32" y="1204661"/>
            <a:ext cx="4294671" cy="27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éè¼¯åæå MSO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22" y="4224931"/>
            <a:ext cx="3470837" cy="21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ãmultisim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03" y="1341851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python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147" y="2825419"/>
            <a:ext cx="3559220" cy="12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06116" y="409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示波器及頻譜分析儀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17958" y="48548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邏輯分析儀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722895" y="485489"/>
            <a:ext cx="23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軟體</a:t>
            </a:r>
            <a:r>
              <a:rPr lang="en-US" altLang="zh-TW" b="1" i="1" dirty="0" smtClean="0">
                <a:solidFill>
                  <a:srgbClr val="FF0000"/>
                </a:solidFill>
              </a:rPr>
              <a:t>:</a:t>
            </a:r>
            <a:r>
              <a:rPr lang="zh-TW" altLang="en-US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b="1" i="1" dirty="0" err="1" smtClean="0">
                <a:solidFill>
                  <a:srgbClr val="FF0000"/>
                </a:solidFill>
              </a:rPr>
              <a:t>multisim</a:t>
            </a:r>
            <a:r>
              <a:rPr lang="en-US" altLang="zh-TW" b="1" i="1" dirty="0" smtClean="0">
                <a:solidFill>
                  <a:srgbClr val="FF0000"/>
                </a:solidFill>
              </a:rPr>
              <a:t>, Python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028074" y="3950693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 smtClean="0">
                <a:solidFill>
                  <a:srgbClr val="FF0000"/>
                </a:solidFill>
              </a:rPr>
              <a:t>工具</a:t>
            </a:r>
            <a:r>
              <a:rPr lang="en-US" altLang="zh-TW" b="1" i="1" dirty="0" smtClean="0">
                <a:solidFill>
                  <a:srgbClr val="FF0000"/>
                </a:solidFill>
              </a:rPr>
              <a:t>:</a:t>
            </a:r>
            <a:r>
              <a:rPr lang="zh-TW" altLang="en-US" b="1" i="1" dirty="0" smtClean="0">
                <a:solidFill>
                  <a:srgbClr val="FF0000"/>
                </a:solidFill>
              </a:rPr>
              <a:t>銲槍  鑽床˙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pic>
        <p:nvPicPr>
          <p:cNvPr id="2058" name="Picture 10" descr="ãé²æ§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26" y="5213052"/>
            <a:ext cx="1736406" cy="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ãé½åº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99" y="4603686"/>
            <a:ext cx="2067426" cy="2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8641" y="124225"/>
            <a:ext cx="1092868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Week 1 (9/11,13)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</a:t>
            </a:r>
            <a:r>
              <a:rPr lang="zh-TW" altLang="en-US" sz="1800" dirty="0" smtClean="0"/>
              <a:t>課程說明  分組   </a:t>
            </a:r>
            <a:r>
              <a:rPr lang="en-US" altLang="zh-TW" sz="1800" dirty="0" smtClean="0"/>
              <a:t>Multi-sim</a:t>
            </a:r>
            <a:r>
              <a:rPr lang="zh-TW" altLang="zh-TW" sz="1800" dirty="0"/>
              <a:t>使用說明與安裝 </a:t>
            </a:r>
            <a:r>
              <a:rPr lang="en-US" altLang="zh-TW" sz="1800" dirty="0" smtClean="0"/>
              <a:t>     </a:t>
            </a:r>
            <a:r>
              <a:rPr lang="zh-TW" altLang="zh-TW" sz="1800" dirty="0" smtClean="0"/>
              <a:t>實驗室開放</a:t>
            </a:r>
            <a:r>
              <a:rPr lang="zh-TW" altLang="en-US" sz="1800" dirty="0" smtClean="0"/>
              <a:t>熟習儀器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Week 2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</a:rPr>
              <a:t>(9/18,20) 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</a:t>
            </a:r>
            <a:r>
              <a:rPr lang="zh-TW" altLang="zh-TW" sz="1800" b="1" i="1" dirty="0" smtClean="0"/>
              <a:t>預習</a:t>
            </a:r>
            <a:r>
              <a:rPr lang="zh-TW" altLang="zh-TW" sz="1800" b="1" i="1" dirty="0"/>
              <a:t>考</a:t>
            </a:r>
            <a:r>
              <a:rPr lang="zh-TW" altLang="zh-TW" sz="1800" dirty="0"/>
              <a:t> </a:t>
            </a:r>
            <a:r>
              <a:rPr lang="en-US" altLang="zh-TW" sz="1800" dirty="0" smtClean="0"/>
              <a:t>  (</a:t>
            </a:r>
            <a:r>
              <a:rPr lang="zh-TW" altLang="en-US" sz="1800" dirty="0"/>
              <a:t>高銘盛 </a:t>
            </a:r>
            <a:r>
              <a:rPr lang="en-US" altLang="zh-TW" sz="1800" dirty="0"/>
              <a:t>chaps 1&amp;2 + Halliday RL</a:t>
            </a:r>
            <a:r>
              <a:rPr lang="zh-TW" altLang="en-US" sz="1800" dirty="0"/>
              <a:t>電路的內容</a:t>
            </a:r>
            <a:r>
              <a:rPr lang="en-US" altLang="zh-TW" sz="1800" dirty="0" smtClean="0"/>
              <a:t>)</a:t>
            </a:r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RC</a:t>
            </a:r>
            <a:r>
              <a:rPr lang="en-US" altLang="zh-TW" sz="1800" dirty="0"/>
              <a:t>, RL</a:t>
            </a:r>
            <a:r>
              <a:rPr lang="zh-TW" altLang="zh-TW" sz="1800" dirty="0"/>
              <a:t>與</a:t>
            </a:r>
            <a:r>
              <a:rPr lang="en-US" altLang="zh-TW" sz="1800" dirty="0"/>
              <a:t> Multi-Sim</a:t>
            </a:r>
            <a:r>
              <a:rPr lang="zh-TW" altLang="zh-TW" sz="1800" dirty="0"/>
              <a:t>分析，頻譜分析之使用 </a:t>
            </a:r>
            <a:r>
              <a:rPr lang="en-US" altLang="zh-TW" sz="1800" dirty="0"/>
              <a:t> Multi-Sim </a:t>
            </a:r>
            <a:r>
              <a:rPr lang="en-US" altLang="zh-TW" sz="1800" dirty="0" smtClean="0"/>
              <a:t>example</a:t>
            </a:r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Week 3 </a:t>
            </a:r>
            <a:r>
              <a:rPr lang="en-US" altLang="zh-TW" sz="1800" b="1" dirty="0">
                <a:solidFill>
                  <a:srgbClr val="FF0000"/>
                </a:solidFill>
              </a:rPr>
              <a:t>(9/25,17) 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zh-TW" sz="1800" b="1" i="1" dirty="0" smtClean="0"/>
              <a:t>預習考</a:t>
            </a:r>
            <a:r>
              <a:rPr lang="en-US" altLang="zh-TW" sz="1800" dirty="0" smtClean="0"/>
              <a:t>   (Damped </a:t>
            </a:r>
            <a:r>
              <a:rPr lang="en-US" altLang="zh-TW" sz="1800" dirty="0"/>
              <a:t>and Driven RLC) Halliday</a:t>
            </a:r>
            <a:r>
              <a:rPr lang="zh-TW" altLang="en-US" sz="1800" dirty="0"/>
              <a:t>、</a:t>
            </a:r>
            <a:r>
              <a:rPr lang="en-US" altLang="zh-TW" sz="1800" dirty="0"/>
              <a:t>Marion RLC</a:t>
            </a:r>
            <a:r>
              <a:rPr lang="zh-TW" altLang="en-US" sz="1800" dirty="0"/>
              <a:t>電路的內容 </a:t>
            </a:r>
            <a:r>
              <a:rPr lang="en-US" altLang="zh-TW" sz="1800" dirty="0" smtClean="0"/>
              <a:t>)</a:t>
            </a:r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</a:t>
            </a:r>
            <a:r>
              <a:rPr lang="en-US" altLang="zh-TW" sz="1800" dirty="0" smtClean="0"/>
              <a:t>RLC</a:t>
            </a:r>
            <a:r>
              <a:rPr lang="zh-TW" altLang="zh-TW" sz="1800" dirty="0"/>
              <a:t>與</a:t>
            </a:r>
            <a:r>
              <a:rPr lang="en-US" altLang="zh-TW" sz="1800" dirty="0"/>
              <a:t> Multi-Sim</a:t>
            </a:r>
            <a:r>
              <a:rPr lang="zh-TW" altLang="zh-TW" sz="1800" dirty="0"/>
              <a:t>分析</a:t>
            </a:r>
            <a:r>
              <a:rPr lang="en-US" altLang="zh-TW" sz="1800" dirty="0"/>
              <a:t>  Multi-Sim example  </a:t>
            </a:r>
            <a:r>
              <a:rPr lang="zh-TW" altLang="zh-TW" sz="1800" dirty="0">
                <a:solidFill>
                  <a:srgbClr val="00B0F0"/>
                </a:solidFill>
              </a:rPr>
              <a:t>阻尼</a:t>
            </a:r>
            <a:r>
              <a:rPr lang="zh-TW" altLang="zh-TW" sz="1800" dirty="0" smtClean="0">
                <a:solidFill>
                  <a:srgbClr val="00B0F0"/>
                </a:solidFill>
              </a:rPr>
              <a:t>震盪</a:t>
            </a:r>
            <a:r>
              <a:rPr lang="en-US" altLang="zh-TW" sz="1800" dirty="0" smtClean="0">
                <a:solidFill>
                  <a:srgbClr val="00B0F0"/>
                </a:solidFill>
              </a:rPr>
              <a:t>(python)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00B0F0"/>
                </a:solidFill>
              </a:rPr>
              <a:t> </a:t>
            </a:r>
            <a:r>
              <a:rPr lang="en-US" altLang="zh-TW" sz="1800" b="1" dirty="0" smtClean="0">
                <a:solidFill>
                  <a:srgbClr val="00B0F0"/>
                </a:solidFill>
              </a:rPr>
              <a:t>                         </a:t>
            </a:r>
            <a:r>
              <a:rPr lang="zh-TW" altLang="en-US" sz="1800" b="1" u="sng" dirty="0" smtClean="0">
                <a:solidFill>
                  <a:srgbClr val="7030A0"/>
                </a:solidFill>
              </a:rPr>
              <a:t>實驗報告  </a:t>
            </a:r>
            <a:r>
              <a:rPr lang="en-US" altLang="zh-TW" sz="1800" b="1" u="sng" dirty="0" smtClean="0">
                <a:solidFill>
                  <a:srgbClr val="7030A0"/>
                </a:solidFill>
              </a:rPr>
              <a:t>1</a:t>
            </a:r>
          </a:p>
          <a:p>
            <a:pPr marL="0" indent="0">
              <a:buNone/>
            </a:pPr>
            <a:r>
              <a:rPr lang="en-US" altLang="zh-TW" sz="1800" b="1" i="1" dirty="0" smtClean="0">
                <a:solidFill>
                  <a:srgbClr val="FF0000"/>
                </a:solidFill>
              </a:rPr>
              <a:t>Week 4 </a:t>
            </a:r>
            <a:r>
              <a:rPr lang="en-US" altLang="zh-TW" sz="1800" b="1" i="1" dirty="0">
                <a:solidFill>
                  <a:srgbClr val="FF0000"/>
                </a:solidFill>
              </a:rPr>
              <a:t>(10/2, 4) </a:t>
            </a:r>
            <a:endParaRPr lang="en-US" altLang="zh-TW" sz="1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800" dirty="0" smtClean="0"/>
              <a:t>                   </a:t>
            </a:r>
            <a:r>
              <a:rPr lang="zh-TW" altLang="zh-TW" sz="1800" dirty="0" smtClean="0"/>
              <a:t>二極體</a:t>
            </a:r>
            <a:r>
              <a:rPr lang="en-US" altLang="zh-TW" sz="1800" dirty="0" smtClean="0"/>
              <a:t>  </a:t>
            </a:r>
            <a:r>
              <a:rPr lang="zh-TW" altLang="zh-TW" sz="1800" dirty="0"/>
              <a:t>電晶體 </a:t>
            </a:r>
            <a:r>
              <a:rPr lang="zh-TW" altLang="zh-TW" sz="1800" dirty="0" smtClean="0"/>
              <a:t>運算放大器</a:t>
            </a:r>
            <a:r>
              <a:rPr lang="en-US" altLang="zh-TW" sz="1800" dirty="0" smtClean="0"/>
              <a:t>   </a:t>
            </a:r>
            <a:r>
              <a:rPr lang="en-US" altLang="zh-TW" sz="1800" dirty="0" err="1" smtClean="0"/>
              <a:t>multisim</a:t>
            </a:r>
            <a:r>
              <a:rPr lang="en-US" altLang="zh-TW" sz="1800" dirty="0" smtClean="0"/>
              <a:t>  </a:t>
            </a:r>
            <a:r>
              <a:rPr lang="en-US" altLang="zh-TW" sz="1800" dirty="0"/>
              <a:t>Home work  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Week 5  </a:t>
            </a:r>
            <a:r>
              <a:rPr lang="en-US" altLang="zh-TW" sz="1800" b="1" dirty="0">
                <a:solidFill>
                  <a:srgbClr val="FF0000"/>
                </a:solidFill>
              </a:rPr>
              <a:t>(10/9,11) 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800" b="1" i="1" dirty="0" smtClean="0"/>
              <a:t>      </a:t>
            </a:r>
            <a:r>
              <a:rPr lang="zh-TW" altLang="zh-TW" sz="1800" b="1" i="1" dirty="0" smtClean="0"/>
              <a:t>預習</a:t>
            </a:r>
            <a:r>
              <a:rPr lang="zh-TW" altLang="zh-TW" sz="1800" b="1" i="1" dirty="0"/>
              <a:t>考</a:t>
            </a:r>
            <a:r>
              <a:rPr lang="zh-TW" altLang="zh-TW" sz="1800" dirty="0"/>
              <a:t> </a:t>
            </a:r>
            <a:r>
              <a:rPr lang="en-US" altLang="zh-TW" sz="1800" dirty="0"/>
              <a:t>  (PN, BJT, FET) </a:t>
            </a:r>
            <a:r>
              <a:rPr lang="zh-TW" altLang="en-US" sz="1800" dirty="0"/>
              <a:t>高銘盛 </a:t>
            </a:r>
            <a:r>
              <a:rPr lang="en-US" altLang="zh-TW" sz="1800" dirty="0"/>
              <a:t>chaps 3, 4, 5, 6, </a:t>
            </a:r>
            <a:r>
              <a:rPr lang="en-US" altLang="zh-TW" sz="1800" dirty="0" smtClean="0"/>
              <a:t>7</a:t>
            </a:r>
            <a:r>
              <a:rPr lang="en-US" altLang="zh-TW" sz="1800" dirty="0"/>
              <a:t> 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           </a:t>
            </a:r>
            <a:r>
              <a:rPr lang="zh-TW" altLang="zh-TW" sz="1800" dirty="0" smtClean="0"/>
              <a:t>二極體</a:t>
            </a:r>
            <a:r>
              <a:rPr lang="en-US" altLang="zh-TW" sz="1800" dirty="0" smtClean="0"/>
              <a:t>  </a:t>
            </a:r>
            <a:r>
              <a:rPr lang="zh-TW" altLang="zh-TW" sz="1800" dirty="0"/>
              <a:t>電晶體 </a:t>
            </a:r>
            <a:r>
              <a:rPr lang="zh-TW" altLang="zh-TW" sz="1800" dirty="0" smtClean="0"/>
              <a:t>運算放大器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Week 6  </a:t>
            </a:r>
            <a:r>
              <a:rPr lang="en-US" altLang="zh-TW" sz="1800" b="1" dirty="0">
                <a:solidFill>
                  <a:srgbClr val="FF0000"/>
                </a:solidFill>
              </a:rPr>
              <a:t>(10/16,18) 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1800" b="1" dirty="0" smtClean="0"/>
              <a:t>    </a:t>
            </a:r>
            <a:r>
              <a:rPr lang="zh-TW" altLang="zh-TW" sz="1800" b="1" dirty="0" smtClean="0"/>
              <a:t>預習</a:t>
            </a:r>
            <a:r>
              <a:rPr lang="zh-TW" altLang="zh-TW" sz="1800" b="1" dirty="0"/>
              <a:t>考 </a:t>
            </a:r>
            <a:r>
              <a:rPr lang="en-US" altLang="zh-TW" sz="1800" b="1" dirty="0"/>
              <a:t> </a:t>
            </a:r>
            <a:r>
              <a:rPr lang="en-US" altLang="zh-TW" sz="1800" b="1" dirty="0" smtClean="0"/>
              <a:t> (FET</a:t>
            </a: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OP)</a:t>
            </a:r>
            <a:r>
              <a:rPr lang="zh-TW" altLang="en-US" sz="1800" dirty="0"/>
              <a:t>高銘盛 </a:t>
            </a:r>
            <a:r>
              <a:rPr lang="en-US" altLang="zh-TW" sz="1800" dirty="0" smtClean="0"/>
              <a:t>chaps 8, 14</a:t>
            </a:r>
            <a:endParaRPr lang="en-US" altLang="zh-TW" sz="1800" b="1" dirty="0" smtClean="0"/>
          </a:p>
          <a:p>
            <a:pPr marL="0" indent="0">
              <a:buNone/>
            </a:pPr>
            <a:r>
              <a:rPr lang="zh-TW" altLang="en-US" sz="1800" b="1" dirty="0"/>
              <a:t> </a:t>
            </a:r>
            <a:r>
              <a:rPr lang="zh-TW" altLang="en-US" sz="1800" b="1" dirty="0" smtClean="0"/>
              <a:t>         </a:t>
            </a:r>
            <a:r>
              <a:rPr lang="zh-TW" altLang="zh-TW" sz="1800" dirty="0" smtClean="0"/>
              <a:t>場</a:t>
            </a:r>
            <a:r>
              <a:rPr lang="zh-TW" altLang="zh-TW" sz="1800" dirty="0"/>
              <a:t>效電晶體 </a:t>
            </a:r>
            <a:r>
              <a:rPr lang="en-US" altLang="zh-TW" sz="1800" dirty="0"/>
              <a:t>Multi-Sim</a:t>
            </a:r>
            <a:r>
              <a:rPr lang="zh-TW" altLang="zh-TW" sz="1800" dirty="0"/>
              <a:t>分析 </a:t>
            </a:r>
            <a:r>
              <a:rPr lang="zh-TW" altLang="zh-TW" sz="1800" dirty="0" smtClean="0"/>
              <a:t>講義</a:t>
            </a:r>
            <a:r>
              <a:rPr lang="zh-TW" altLang="zh-TW" sz="1800" dirty="0"/>
              <a:t>實驗例題 </a:t>
            </a:r>
            <a:r>
              <a:rPr lang="en-US" altLang="zh-TW" sz="1800" dirty="0">
                <a:solidFill>
                  <a:srgbClr val="00B0F0"/>
                </a:solidFill>
              </a:rPr>
              <a:t> </a:t>
            </a:r>
            <a:r>
              <a:rPr lang="zh-TW" altLang="en-US" sz="1800" dirty="0" smtClean="0">
                <a:solidFill>
                  <a:srgbClr val="00B0F0"/>
                </a:solidFill>
              </a:rPr>
              <a:t> 加分題</a:t>
            </a:r>
            <a:r>
              <a:rPr lang="zh-TW" altLang="en-US" sz="1800" dirty="0" smtClean="0"/>
              <a:t>      </a:t>
            </a:r>
            <a:endParaRPr lang="zh-TW" altLang="zh-TW" sz="1800" dirty="0"/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0B0F0"/>
                </a:solidFill>
              </a:rPr>
              <a:t>                        </a:t>
            </a:r>
            <a:r>
              <a:rPr lang="zh-TW" altLang="en-US" sz="1800" b="1" u="sng" dirty="0" smtClean="0">
                <a:solidFill>
                  <a:srgbClr val="7030A0"/>
                </a:solidFill>
              </a:rPr>
              <a:t>實驗</a:t>
            </a:r>
            <a:r>
              <a:rPr lang="zh-TW" altLang="en-US" sz="1800" b="1" u="sng" dirty="0">
                <a:solidFill>
                  <a:srgbClr val="7030A0"/>
                </a:solidFill>
              </a:rPr>
              <a:t>報告  </a:t>
            </a:r>
            <a:r>
              <a:rPr lang="en-US" altLang="zh-TW" sz="1800" b="1" u="sng" dirty="0" smtClean="0">
                <a:solidFill>
                  <a:srgbClr val="7030A0"/>
                </a:solidFill>
              </a:rPr>
              <a:t>2</a:t>
            </a:r>
            <a:endParaRPr lang="en-US" altLang="zh-TW" sz="18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04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276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/>
              <a:t>2.1</a:t>
            </a:r>
            <a:r>
              <a:rPr lang="zh-TW" altLang="en-US" sz="4000" b="1" dirty="0" smtClean="0"/>
              <a:t>聲道擴大機製作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>
                <a:solidFill>
                  <a:srgbClr val="FF0000"/>
                </a:solidFill>
              </a:rPr>
              <a:t>焊接安裝</a:t>
            </a: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zh-TW" altLang="zh-TW" sz="3600" dirty="0" smtClean="0">
                <a:solidFill>
                  <a:srgbClr val="FF0000"/>
                </a:solidFill>
              </a:rPr>
              <a:t>電路</a:t>
            </a:r>
            <a:r>
              <a:rPr lang="zh-TW" altLang="zh-TW" sz="3600" dirty="0">
                <a:solidFill>
                  <a:srgbClr val="FF0000"/>
                </a:solidFill>
              </a:rPr>
              <a:t>測試</a:t>
            </a:r>
            <a:r>
              <a:rPr lang="zh-TW" altLang="zh-TW" sz="3600" dirty="0" smtClean="0">
                <a:solidFill>
                  <a:srgbClr val="FF0000"/>
                </a:solidFill>
              </a:rPr>
              <a:t>點</a:t>
            </a:r>
            <a:r>
              <a:rPr lang="en-US" altLang="zh-TW" sz="3600" dirty="0" smtClean="0">
                <a:solidFill>
                  <a:srgbClr val="FF0000"/>
                </a:solidFill>
              </a:rPr>
              <a:t>  </a:t>
            </a:r>
            <a:r>
              <a:rPr lang="zh-TW" altLang="zh-TW" sz="3600" dirty="0" smtClean="0">
                <a:solidFill>
                  <a:srgbClr val="FF0000"/>
                </a:solidFill>
              </a:rPr>
              <a:t>擴大</a:t>
            </a:r>
            <a:r>
              <a:rPr lang="zh-TW" altLang="zh-TW" sz="3600" dirty="0">
                <a:solidFill>
                  <a:srgbClr val="FF0000"/>
                </a:solidFill>
              </a:rPr>
              <a:t>機</a:t>
            </a:r>
            <a:r>
              <a:rPr lang="zh-TW" altLang="zh-TW" sz="3600" dirty="0" smtClean="0">
                <a:solidFill>
                  <a:srgbClr val="FF0000"/>
                </a:solidFill>
              </a:rPr>
              <a:t>測試</a:t>
            </a:r>
            <a:r>
              <a:rPr lang="en-US" altLang="zh-TW" sz="3600" dirty="0" smtClean="0">
                <a:solidFill>
                  <a:srgbClr val="FF0000"/>
                </a:solidFill>
              </a:rPr>
              <a:t>  </a:t>
            </a:r>
            <a:r>
              <a:rPr lang="zh-TW" altLang="zh-TW" sz="3600" dirty="0" smtClean="0">
                <a:solidFill>
                  <a:srgbClr val="FF0000"/>
                </a:solidFill>
              </a:rPr>
              <a:t>頻</a:t>
            </a:r>
            <a:r>
              <a:rPr lang="zh-TW" altLang="zh-TW" sz="3600" dirty="0">
                <a:solidFill>
                  <a:srgbClr val="FF0000"/>
                </a:solidFill>
              </a:rPr>
              <a:t>譜</a:t>
            </a:r>
            <a:r>
              <a:rPr lang="zh-TW" altLang="zh-TW" sz="3600" dirty="0" smtClean="0">
                <a:solidFill>
                  <a:srgbClr val="FF0000"/>
                </a:solidFill>
              </a:rPr>
              <a:t>分析</a:t>
            </a:r>
            <a:r>
              <a:rPr lang="en-US" altLang="zh-TW" sz="3600" dirty="0" smtClean="0">
                <a:solidFill>
                  <a:srgbClr val="FF0000"/>
                </a:solidFill>
              </a:rPr>
              <a:t>   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526631"/>
            <a:ext cx="10515600" cy="365033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認識電子元件</a:t>
            </a:r>
            <a:r>
              <a:rPr lang="en-US" altLang="zh-TW" dirty="0" smtClean="0"/>
              <a:t>:</a:t>
            </a:r>
            <a:r>
              <a:rPr lang="zh-TW" altLang="en-US" dirty="0"/>
              <a:t>辨識</a:t>
            </a:r>
            <a:r>
              <a:rPr lang="zh-TW" altLang="en-US" dirty="0" smtClean="0"/>
              <a:t>電阻、電容及運算放大器等元件</a:t>
            </a:r>
            <a:endParaRPr lang="en-US" altLang="zh-TW" dirty="0" smtClean="0"/>
          </a:p>
          <a:p>
            <a:r>
              <a:rPr lang="zh-TW" altLang="en-US" dirty="0" smtClean="0"/>
              <a:t>焊接實作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如合焊接</a:t>
            </a:r>
            <a:r>
              <a:rPr lang="zh-TW" altLang="en-US" dirty="0" smtClean="0"/>
              <a:t>，電子電路製作</a:t>
            </a:r>
            <a:endParaRPr lang="en-US" altLang="zh-TW" dirty="0" smtClean="0"/>
          </a:p>
          <a:p>
            <a:r>
              <a:rPr lang="zh-TW" altLang="en-US" dirty="0"/>
              <a:t>各</a:t>
            </a:r>
            <a:r>
              <a:rPr lang="zh-TW" altLang="en-US" dirty="0" smtClean="0"/>
              <a:t>區塊功能</a:t>
            </a:r>
            <a:r>
              <a:rPr lang="en-US" altLang="zh-TW" dirty="0" smtClean="0"/>
              <a:t>:</a:t>
            </a:r>
            <a:r>
              <a:rPr lang="zh-TW" altLang="en-US" dirty="0" smtClean="0"/>
              <a:t>了解電子電路製作的各區塊功能</a:t>
            </a:r>
            <a:endParaRPr lang="en-US" altLang="zh-TW" dirty="0" smtClean="0"/>
          </a:p>
          <a:p>
            <a:r>
              <a:rPr lang="zh-TW" altLang="en-US" dirty="0" smtClean="0"/>
              <a:t>音頻訊號處理</a:t>
            </a:r>
            <a:r>
              <a:rPr lang="en-US" altLang="zh-TW" dirty="0" smtClean="0"/>
              <a:t>:</a:t>
            </a:r>
            <a:r>
              <a:rPr lang="zh-TW" altLang="en-US" dirty="0" smtClean="0"/>
              <a:t>音量控制，高低音分頻</a:t>
            </a:r>
            <a:endParaRPr lang="en-US" altLang="zh-TW" dirty="0" smtClean="0"/>
          </a:p>
          <a:p>
            <a:r>
              <a:rPr lang="zh-TW" altLang="en-US" dirty="0" smtClean="0"/>
              <a:t>整合實驗</a:t>
            </a:r>
            <a:r>
              <a:rPr lang="en-US" altLang="zh-TW" dirty="0" smtClean="0"/>
              <a:t>1-5</a:t>
            </a:r>
            <a:r>
              <a:rPr lang="zh-TW" altLang="en-US" dirty="0" smtClean="0"/>
              <a:t>的內容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電路段點測試，輸入與輸出</a:t>
            </a:r>
            <a:endParaRPr lang="en-US" altLang="zh-TW" dirty="0" smtClean="0"/>
          </a:p>
          <a:p>
            <a:r>
              <a:rPr lang="zh-TW" altLang="en-US" dirty="0" smtClean="0"/>
              <a:t>電子產品對日常生活的影響</a:t>
            </a:r>
            <a:r>
              <a:rPr lang="en-US" altLang="zh-TW" dirty="0" smtClean="0"/>
              <a:t>:</a:t>
            </a:r>
            <a:r>
              <a:rPr lang="zh-TW" altLang="en-US" dirty="0" smtClean="0"/>
              <a:t> 系統整合與使用</a:t>
            </a:r>
            <a:endParaRPr lang="en-US" altLang="zh-TW" dirty="0" smtClean="0"/>
          </a:p>
          <a:p>
            <a:r>
              <a:rPr lang="zh-TW" altLang="en-US" dirty="0" smtClean="0"/>
              <a:t>物理訊號轉換</a:t>
            </a:r>
            <a:r>
              <a:rPr lang="en-US" altLang="zh-TW" dirty="0" smtClean="0"/>
              <a:t>:</a:t>
            </a:r>
            <a:r>
              <a:rPr lang="zh-TW" altLang="en-US" dirty="0" smtClean="0"/>
              <a:t>聲音與電訊號轉換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每組一套，做完可攜回。如需另一套，系上補助一半費用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20" y="4384645"/>
            <a:ext cx="2670560" cy="1927255"/>
          </a:xfrm>
          <a:prstGeom prst="rect">
            <a:avLst/>
          </a:prstGeom>
        </p:spPr>
      </p:pic>
      <p:pic>
        <p:nvPicPr>
          <p:cNvPr id="5" name="Picture 6" descr="ãåå­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22" y="2153217"/>
            <a:ext cx="2238599" cy="22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38200" y="230188"/>
            <a:ext cx="503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WEEK 7 (10/23, 10/25, Week 8 (10/30, 11/1)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6" y="119641"/>
            <a:ext cx="10007111" cy="66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64885"/>
            <a:ext cx="9717503" cy="68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523</Words>
  <Application>Microsoft Office PowerPoint</Application>
  <PresentationFormat>寬螢幕</PresentationFormat>
  <Paragraphs>81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物理實驗(I) 課程說明</vt:lpstr>
      <vt:lpstr>課程目的</vt:lpstr>
      <vt:lpstr>PowerPoint 簡報</vt:lpstr>
      <vt:lpstr>PowerPoint 簡報</vt:lpstr>
      <vt:lpstr>PowerPoint 簡報</vt:lpstr>
      <vt:lpstr>PowerPoint 簡報</vt:lpstr>
      <vt:lpstr>2.1聲道擴大機製作  焊接安裝  電路測試點  擴大機測試  頻譜分析   </vt:lpstr>
      <vt:lpstr>PowerPoint 簡報</vt:lpstr>
      <vt:lpstr>PowerPoint 簡報</vt:lpstr>
      <vt:lpstr>PowerPoint 簡報</vt:lpstr>
      <vt:lpstr>A/D  D/A convertor</vt:lpstr>
      <vt:lpstr>評分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物理實驗(I) 課程說明</dc:title>
  <dc:creator>光耀 羅</dc:creator>
  <cp:lastModifiedBy>Lo</cp:lastModifiedBy>
  <cp:revision>22</cp:revision>
  <dcterms:created xsi:type="dcterms:W3CDTF">2018-09-06T01:29:19Z</dcterms:created>
  <dcterms:modified xsi:type="dcterms:W3CDTF">2018-09-10T06:31:38Z</dcterms:modified>
</cp:coreProperties>
</file>